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371" r:id="rId2"/>
    <p:sldId id="299" r:id="rId3"/>
    <p:sldId id="300" r:id="rId4"/>
    <p:sldId id="552" r:id="rId5"/>
    <p:sldId id="555" r:id="rId6"/>
    <p:sldId id="554" r:id="rId7"/>
    <p:sldId id="525" r:id="rId8"/>
    <p:sldId id="443" r:id="rId9"/>
    <p:sldId id="526" r:id="rId10"/>
    <p:sldId id="527" r:id="rId11"/>
    <p:sldId id="528" r:id="rId12"/>
    <p:sldId id="529" r:id="rId13"/>
    <p:sldId id="530" r:id="rId14"/>
    <p:sldId id="553" r:id="rId15"/>
    <p:sldId id="531" r:id="rId16"/>
    <p:sldId id="532" r:id="rId17"/>
    <p:sldId id="533" r:id="rId18"/>
    <p:sldId id="534" r:id="rId19"/>
    <p:sldId id="536" r:id="rId20"/>
    <p:sldId id="537" r:id="rId21"/>
    <p:sldId id="538" r:id="rId22"/>
    <p:sldId id="539" r:id="rId23"/>
    <p:sldId id="540" r:id="rId24"/>
    <p:sldId id="541" r:id="rId25"/>
    <p:sldId id="542" r:id="rId26"/>
    <p:sldId id="543" r:id="rId27"/>
    <p:sldId id="544" r:id="rId28"/>
    <p:sldId id="545" r:id="rId29"/>
    <p:sldId id="546" r:id="rId30"/>
    <p:sldId id="547" r:id="rId31"/>
    <p:sldId id="548" r:id="rId32"/>
    <p:sldId id="549" r:id="rId33"/>
    <p:sldId id="550" r:id="rId34"/>
    <p:sldId id="551" r:id="rId35"/>
    <p:sldId id="274" r:id="rId36"/>
    <p:sldId id="298" r:id="rId37"/>
    <p:sldId id="400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25" autoAdjust="0"/>
    <p:restoredTop sz="94660"/>
  </p:normalViewPr>
  <p:slideViewPr>
    <p:cSldViewPr>
      <p:cViewPr varScale="1">
        <p:scale>
          <a:sx n="63" d="100"/>
          <a:sy n="63" d="100"/>
        </p:scale>
        <p:origin x="196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94AA4CE8-AD2F-4DC9-B0DD-1111742A381E}"/>
    <pc:docChg chg="custSel delSld">
      <pc:chgData name="Wittman, Barry" userId="bff186cd-6ce8-41ba-8e8c-e85cdef216de" providerId="ADAL" clId="{94AA4CE8-AD2F-4DC9-B0DD-1111742A381E}" dt="2024-10-21T15:52:35.526" v="2" actId="2696"/>
      <pc:docMkLst>
        <pc:docMk/>
      </pc:docMkLst>
      <pc:sldChg chg="del">
        <pc:chgData name="Wittman, Barry" userId="bff186cd-6ce8-41ba-8e8c-e85cdef216de" providerId="ADAL" clId="{94AA4CE8-AD2F-4DC9-B0DD-1111742A381E}" dt="2024-10-21T15:52:35.506" v="0" actId="2696"/>
        <pc:sldMkLst>
          <pc:docMk/>
          <pc:sldMk cId="1375214906" sldId="464"/>
        </pc:sldMkLst>
      </pc:sldChg>
      <pc:sldChg chg="del">
        <pc:chgData name="Wittman, Barry" userId="bff186cd-6ce8-41ba-8e8c-e85cdef216de" providerId="ADAL" clId="{94AA4CE8-AD2F-4DC9-B0DD-1111742A381E}" dt="2024-10-21T15:52:35.526" v="2" actId="2696"/>
        <pc:sldMkLst>
          <pc:docMk/>
          <pc:sldMk cId="4257093873" sldId="465"/>
        </pc:sldMkLst>
      </pc:sldChg>
      <pc:sldChg chg="del">
        <pc:chgData name="Wittman, Barry" userId="bff186cd-6ce8-41ba-8e8c-e85cdef216de" providerId="ADAL" clId="{94AA4CE8-AD2F-4DC9-B0DD-1111742A381E}" dt="2024-10-21T15:52:35.518" v="1" actId="2696"/>
        <pc:sldMkLst>
          <pc:docMk/>
          <pc:sldMk cId="2926728502" sldId="53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E04C-5755-49A8-B3F8-DE08A2266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33CE8-78C2-418B-B60B-F4F3147E5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Debugging</a:t>
            </a:r>
            <a:r>
              <a:rPr lang="en-US" dirty="0"/>
              <a:t> is using trigger conditions to identify and correct faults</a:t>
            </a:r>
          </a:p>
          <a:p>
            <a:r>
              <a:rPr lang="en-US" dirty="0"/>
              <a:t>Steps of debugging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Stabilize:</a:t>
            </a:r>
            <a:r>
              <a:rPr lang="en-US" dirty="0"/>
              <a:t> Understand the symptom and trigger condition so that the failure can be reproduced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Localize:</a:t>
            </a:r>
            <a:r>
              <a:rPr lang="en-US" dirty="0"/>
              <a:t> Locate the fault</a:t>
            </a:r>
          </a:p>
          <a:p>
            <a:pPr lvl="2"/>
            <a:r>
              <a:rPr lang="en-US" dirty="0"/>
              <a:t>Examine sections of code that are likely to be influenced by the trigger</a:t>
            </a:r>
          </a:p>
          <a:p>
            <a:pPr lvl="2"/>
            <a:r>
              <a:rPr lang="en-US" dirty="0"/>
              <a:t>Hypothesize what the fault is</a:t>
            </a:r>
          </a:p>
          <a:p>
            <a:pPr lvl="2"/>
            <a:r>
              <a:rPr lang="en-US" dirty="0"/>
              <a:t>Instrument sections of code (with print statements or conditional breaks)</a:t>
            </a:r>
          </a:p>
          <a:p>
            <a:pPr lvl="2"/>
            <a:r>
              <a:rPr lang="en-US" dirty="0"/>
              <a:t>Execute the code, monitoring the instrumentation</a:t>
            </a:r>
          </a:p>
          <a:p>
            <a:pPr lvl="2"/>
            <a:r>
              <a:rPr lang="en-US" dirty="0"/>
              <a:t>Prove or disprove the hypothesis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Correct:</a:t>
            </a:r>
            <a:r>
              <a:rPr lang="en-US" dirty="0"/>
              <a:t> Fix the fault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Verify:</a:t>
            </a:r>
            <a:r>
              <a:rPr lang="en-US" dirty="0"/>
              <a:t> Test the fix and run regression tests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Globalize:</a:t>
            </a:r>
            <a:r>
              <a:rPr lang="en-US" dirty="0"/>
              <a:t> Look for similar defects in the rest of the system and fix them</a:t>
            </a:r>
          </a:p>
        </p:txBody>
      </p:sp>
    </p:spTree>
    <p:extLst>
      <p:ext uri="{BB962C8B-B14F-4D97-AF65-F5344CB8AC3E}">
        <p14:creationId xmlns:p14="http://schemas.microsoft.com/office/powerpoint/2010/main" val="422545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963B5-A52C-43C3-B35B-B883F6FDC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8B85A-CD47-4235-A14D-AAF880805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Debug code</a:t>
            </a:r>
            <a:r>
              <a:rPr lang="en-US" dirty="0"/>
              <a:t> is temporary output and input used to monitor what's going on in the code</a:t>
            </a:r>
          </a:p>
          <a:p>
            <a:r>
              <a:rPr lang="en-US" dirty="0"/>
              <a:t>Instead of printing out just numbers, add context information so that the debug statements are clear</a:t>
            </a:r>
          </a:p>
          <a:p>
            <a:r>
              <a:rPr lang="en-US" dirty="0"/>
              <a:t>Debug code is quick and dirty, useful when setting break points and tracing execution with a debugger might be too much work to catch a small issue</a:t>
            </a:r>
          </a:p>
          <a:p>
            <a:r>
              <a:rPr lang="en-US" dirty="0"/>
              <a:t>There are logging tools that can print logging data at various levels</a:t>
            </a:r>
          </a:p>
          <a:p>
            <a:pPr lvl="1"/>
            <a:r>
              <a:rPr lang="en-US" dirty="0"/>
              <a:t>Normally, nothing prints out</a:t>
            </a:r>
          </a:p>
          <a:p>
            <a:pPr lvl="1"/>
            <a:r>
              <a:rPr lang="en-US" dirty="0"/>
              <a:t>Running the program in logging mode prints out important data</a:t>
            </a:r>
          </a:p>
          <a:p>
            <a:pPr lvl="1"/>
            <a:r>
              <a:rPr lang="en-US" dirty="0"/>
              <a:t>Running the program in verbose mode prints out everything it can</a:t>
            </a:r>
          </a:p>
          <a:p>
            <a:r>
              <a:rPr lang="en-US" dirty="0"/>
              <a:t>Debug output can go to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 or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System.err</a:t>
            </a:r>
            <a:r>
              <a:rPr lang="en-US" dirty="0"/>
              <a:t> (instead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dirty="0"/>
              <a:t>) prints to stderr in Java</a:t>
            </a:r>
          </a:p>
        </p:txBody>
      </p:sp>
    </p:spTree>
    <p:extLst>
      <p:ext uri="{BB962C8B-B14F-4D97-AF65-F5344CB8AC3E}">
        <p14:creationId xmlns:p14="http://schemas.microsoft.com/office/powerpoint/2010/main" val="227974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B371D-05A5-4BD7-9341-4D5FD9F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94DD3-06A5-491D-BAB6-07B134CFF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IntelliJ, Eclipse, Visual Studio, </a:t>
            </a:r>
            <a:r>
              <a:rPr lang="en-US" dirty="0" err="1"/>
              <a:t>gdb</a:t>
            </a:r>
            <a:r>
              <a:rPr lang="en-US" dirty="0"/>
              <a:t> and most fully-featured IDEs provide debugging tools</a:t>
            </a:r>
          </a:p>
          <a:p>
            <a:r>
              <a:rPr lang="en-US" dirty="0"/>
              <a:t>Typical debugging features:</a:t>
            </a:r>
          </a:p>
          <a:p>
            <a:pPr lvl="1"/>
            <a:r>
              <a:rPr lang="en-US" dirty="0"/>
              <a:t>Setting </a:t>
            </a:r>
            <a:r>
              <a:rPr lang="en-US" b="1" dirty="0"/>
              <a:t>breakpoints</a:t>
            </a:r>
            <a:r>
              <a:rPr lang="en-US" dirty="0"/>
              <a:t> that will pause execution of the program when reached</a:t>
            </a:r>
          </a:p>
          <a:p>
            <a:pPr lvl="2"/>
            <a:r>
              <a:rPr lang="en-US" dirty="0"/>
              <a:t>Breakpoints can often be </a:t>
            </a:r>
            <a:r>
              <a:rPr lang="en-US" b="1" dirty="0"/>
              <a:t>conditional</a:t>
            </a:r>
            <a:r>
              <a:rPr lang="en-US" dirty="0"/>
              <a:t>, pausing only if certain conditions are met</a:t>
            </a:r>
          </a:p>
          <a:p>
            <a:pPr lvl="1"/>
            <a:r>
              <a:rPr lang="en-US" dirty="0"/>
              <a:t>Executing lines of code one by one, </a:t>
            </a:r>
            <a:r>
              <a:rPr lang="en-US" b="1" dirty="0"/>
              <a:t>stepping over</a:t>
            </a:r>
            <a:r>
              <a:rPr lang="en-US" dirty="0"/>
              <a:t> method calls or </a:t>
            </a:r>
            <a:r>
              <a:rPr lang="en-US" b="1" dirty="0"/>
              <a:t>stepping into</a:t>
            </a:r>
            <a:r>
              <a:rPr lang="en-US" dirty="0"/>
              <a:t> them and </a:t>
            </a:r>
            <a:r>
              <a:rPr lang="en-US" b="1" dirty="0"/>
              <a:t>stepping out</a:t>
            </a:r>
            <a:r>
              <a:rPr lang="en-US" dirty="0"/>
              <a:t> when you're done executing its code</a:t>
            </a:r>
          </a:p>
          <a:p>
            <a:pPr lvl="1"/>
            <a:r>
              <a:rPr lang="en-US" dirty="0"/>
              <a:t>Setting </a:t>
            </a:r>
            <a:r>
              <a:rPr lang="en-US" b="1" dirty="0"/>
              <a:t>watches</a:t>
            </a:r>
            <a:r>
              <a:rPr lang="en-US" dirty="0"/>
              <a:t> that display the current state of variables and members</a:t>
            </a:r>
          </a:p>
          <a:p>
            <a:r>
              <a:rPr lang="en-US" dirty="0"/>
              <a:t>If you don't use your debugger, you're choosing to play the game with one hand tied behind your back</a:t>
            </a:r>
          </a:p>
        </p:txBody>
      </p:sp>
    </p:spTree>
    <p:extLst>
      <p:ext uri="{BB962C8B-B14F-4D97-AF65-F5344CB8AC3E}">
        <p14:creationId xmlns:p14="http://schemas.microsoft.com/office/powerpoint/2010/main" val="368535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21ADC-8355-4D38-934A-5BE51CCE3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optimization and 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67A3E-631F-4014-919E-7160AA44B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Students often rush to try to optimize before their code really works well</a:t>
            </a:r>
          </a:p>
          <a:p>
            <a:pPr lvl="1"/>
            <a:r>
              <a:rPr lang="en-US" dirty="0"/>
              <a:t>"Premature optimization is the root of all evil."</a:t>
            </a:r>
          </a:p>
          <a:p>
            <a:r>
              <a:rPr lang="en-US" dirty="0"/>
              <a:t>Performance is important, however, especially for systems software</a:t>
            </a:r>
          </a:p>
          <a:p>
            <a:r>
              <a:rPr lang="en-US" dirty="0"/>
              <a:t>Guidelines:</a:t>
            </a:r>
          </a:p>
          <a:p>
            <a:pPr lvl="1"/>
            <a:r>
              <a:rPr lang="en-US" dirty="0"/>
              <a:t>If a loop knows the answer before it's done iterating, use a condition to stop it iterating as soon as it knows</a:t>
            </a:r>
          </a:p>
          <a:p>
            <a:pPr lvl="1"/>
            <a:r>
              <a:rPr lang="en-US" dirty="0"/>
              <a:t>Instead of doing a computation repeatedly inside a loop, do the computation once outside (if possible)</a:t>
            </a:r>
          </a:p>
          <a:p>
            <a:r>
              <a:rPr lang="en-US" b="1" dirty="0"/>
              <a:t>Profiling</a:t>
            </a:r>
            <a:r>
              <a:rPr lang="en-US" dirty="0"/>
              <a:t> tools show which methods (or sometimes even which lines) take the most time to run</a:t>
            </a:r>
          </a:p>
          <a:p>
            <a:pPr lvl="1"/>
            <a:r>
              <a:rPr lang="en-US" dirty="0"/>
              <a:t>Often, our intuition about which lines are costly is wrong</a:t>
            </a:r>
          </a:p>
        </p:txBody>
      </p:sp>
    </p:spTree>
    <p:extLst>
      <p:ext uri="{BB962C8B-B14F-4D97-AF65-F5344CB8AC3E}">
        <p14:creationId xmlns:p14="http://schemas.microsoft.com/office/powerpoint/2010/main" val="428002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35BE1F-60E6-421D-8AAC-25E08061D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Refactoring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443A2F-914B-423F-8081-2573D1838C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20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C4F59-8F2B-4CD1-A5EE-B80EFF2D0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Refactoring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51C38-6F33-43F5-806D-D83BB9D99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Refactoring</a:t>
            </a:r>
            <a:r>
              <a:rPr lang="en-US" dirty="0"/>
              <a:t> means changing working code into working code</a:t>
            </a:r>
          </a:p>
          <a:p>
            <a:r>
              <a:rPr lang="en-US" dirty="0"/>
              <a:t>It can be done to improve the structure, the presentation, or the performance</a:t>
            </a:r>
          </a:p>
          <a:p>
            <a:r>
              <a:rPr lang="en-US" dirty="0"/>
              <a:t>You should refactor when:</a:t>
            </a:r>
          </a:p>
          <a:p>
            <a:pPr lvl="1"/>
            <a:r>
              <a:rPr lang="en-US" dirty="0"/>
              <a:t>There's duplication in your code</a:t>
            </a:r>
          </a:p>
          <a:p>
            <a:pPr lvl="1"/>
            <a:r>
              <a:rPr lang="en-US" dirty="0"/>
              <a:t>Your code is unclear</a:t>
            </a:r>
          </a:p>
          <a:p>
            <a:pPr lvl="1"/>
            <a:r>
              <a:rPr lang="en-US" dirty="0"/>
              <a:t>Your code smells:</a:t>
            </a:r>
          </a:p>
          <a:p>
            <a:pPr lvl="2"/>
            <a:r>
              <a:rPr lang="en-US" dirty="0"/>
              <a:t>Comments duplicate code</a:t>
            </a:r>
          </a:p>
          <a:p>
            <a:pPr lvl="2"/>
            <a:r>
              <a:rPr lang="en-US" dirty="0"/>
              <a:t>Classes only hold data (instead of operating on it)</a:t>
            </a:r>
          </a:p>
          <a:p>
            <a:pPr lvl="2"/>
            <a:r>
              <a:rPr lang="en-US" dirty="0"/>
              <a:t>Information isn't hidden</a:t>
            </a:r>
          </a:p>
          <a:p>
            <a:pPr lvl="2"/>
            <a:r>
              <a:rPr lang="en-US" dirty="0"/>
              <a:t>Classes are tightly coupled</a:t>
            </a:r>
          </a:p>
          <a:p>
            <a:pPr lvl="2"/>
            <a:r>
              <a:rPr lang="en-US" dirty="0"/>
              <a:t>Classes have low cohesion</a:t>
            </a:r>
          </a:p>
          <a:p>
            <a:pPr lvl="2"/>
            <a:r>
              <a:rPr lang="en-US" dirty="0"/>
              <a:t>Classes are too large</a:t>
            </a:r>
          </a:p>
          <a:p>
            <a:pPr lvl="2"/>
            <a:r>
              <a:rPr lang="en-US" dirty="0"/>
              <a:t>Classes are too small</a:t>
            </a:r>
          </a:p>
          <a:p>
            <a:pPr lvl="2"/>
            <a:r>
              <a:rPr lang="en-US" dirty="0"/>
              <a:t>Methods are too long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 statements are used instead of good object-orientation</a:t>
            </a:r>
          </a:p>
        </p:txBody>
      </p:sp>
    </p:spTree>
    <p:extLst>
      <p:ext uri="{BB962C8B-B14F-4D97-AF65-F5344CB8AC3E}">
        <p14:creationId xmlns:p14="http://schemas.microsoft.com/office/powerpoint/2010/main" val="258154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75CED-648B-4A90-8ECC-4D299F43D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refactoring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10838-B7DF-4FDA-B5E8-F5785DF0C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Renaming a variable or method</a:t>
            </a:r>
          </a:p>
          <a:p>
            <a:r>
              <a:rPr lang="en-US" dirty="0"/>
              <a:t>Adding an explanatory variable</a:t>
            </a:r>
          </a:p>
          <a:p>
            <a:pPr lvl="1"/>
            <a:r>
              <a:rPr lang="en-US" dirty="0"/>
              <a:t>If an expression is too long, storing a partial computation into a named variable can help it be understood</a:t>
            </a:r>
          </a:p>
          <a:p>
            <a:r>
              <a:rPr lang="en-US" dirty="0"/>
              <a:t>Inline temporary variable</a:t>
            </a:r>
          </a:p>
          <a:p>
            <a:pPr lvl="1"/>
            <a:r>
              <a:rPr lang="en-US" dirty="0"/>
              <a:t>If a temporary variable is useless, just use the full expression (the opposite of the previous)</a:t>
            </a:r>
          </a:p>
          <a:p>
            <a:r>
              <a:rPr lang="en-US" dirty="0"/>
              <a:t>Break a method into two methods</a:t>
            </a:r>
          </a:p>
          <a:p>
            <a:r>
              <a:rPr lang="en-US" dirty="0"/>
              <a:t>Combine two short methods into a single one</a:t>
            </a:r>
          </a:p>
          <a:p>
            <a:r>
              <a:rPr lang="en-US" dirty="0"/>
              <a:t>Replace a conditional with polymorphism</a:t>
            </a:r>
          </a:p>
          <a:p>
            <a:pPr lvl="1"/>
            <a:r>
              <a:rPr lang="en-US" dirty="0"/>
              <a:t>Instead of an if or a switch, behavior changes because different objects have overridden methods with different behavior</a:t>
            </a:r>
          </a:p>
          <a:p>
            <a:r>
              <a:rPr lang="en-US" dirty="0"/>
              <a:t>Move methods from child classes to parent classes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9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019B8-B91A-4194-8A9C-31DB917C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refactoring under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DCA47-CA2A-48A8-A810-CB1A618BE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Changing working code always risks breaking it</a:t>
            </a:r>
          </a:p>
          <a:p>
            <a:r>
              <a:rPr lang="en-US" dirty="0"/>
              <a:t>To avoid problems, follow these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Run tests and make sure they all pass before refactoring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Identify a refactoring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Make a small change that moves closer to the fully refactored version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Run tests and fix what's broken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the refactoring isn't done, go back to step 3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the code still needs refactoring, go to step 2</a:t>
            </a:r>
          </a:p>
        </p:txBody>
      </p:sp>
    </p:spTree>
    <p:extLst>
      <p:ext uri="{BB962C8B-B14F-4D97-AF65-F5344CB8AC3E}">
        <p14:creationId xmlns:p14="http://schemas.microsoft.com/office/powerpoint/2010/main" val="173784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108DB-0E44-49C4-8274-38450F34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and 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DC710-C9B4-4C6A-AF59-0267AFE70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Waterfall views system testing as a phase after coding</a:t>
            </a:r>
          </a:p>
          <a:p>
            <a:r>
              <a:rPr lang="en-US" dirty="0"/>
              <a:t>Unit testing </a:t>
            </a:r>
            <a:r>
              <a:rPr lang="en-US" b="1" dirty="0"/>
              <a:t>must</a:t>
            </a:r>
            <a:r>
              <a:rPr lang="en-US" dirty="0"/>
              <a:t> happen during coding, using (some) clear box criteria</a:t>
            </a:r>
          </a:p>
          <a:p>
            <a:pPr lvl="1"/>
            <a:r>
              <a:rPr lang="en-US" dirty="0"/>
              <a:t>Small units of code must be exercised thoroughly</a:t>
            </a:r>
          </a:p>
          <a:p>
            <a:pPr lvl="1"/>
            <a:r>
              <a:rPr lang="en-US" dirty="0"/>
              <a:t>Only the developers themselves have the knowledge to do that</a:t>
            </a:r>
          </a:p>
          <a:p>
            <a:r>
              <a:rPr lang="en-US" dirty="0"/>
              <a:t>Waiting to test after development has problems</a:t>
            </a:r>
          </a:p>
          <a:p>
            <a:pPr lvl="1"/>
            <a:r>
              <a:rPr lang="en-US" dirty="0"/>
              <a:t>Few tests are written because "the job is done" and coders don't want to find mistakes</a:t>
            </a:r>
          </a:p>
          <a:p>
            <a:pPr lvl="1"/>
            <a:r>
              <a:rPr lang="en-US" dirty="0"/>
              <a:t>Poor tests are written because coders are focused on whatever they were just writing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2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79E1-AC9A-45BA-B55C-8E8370CEC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Testing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EC798-A688-4C20-B27F-07226E8714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2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JUnit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64C519-6070-40FB-A599-20C811FFC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testing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3C181C-D05B-4F41-8025-2F880B33A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System testing</a:t>
            </a:r>
            <a:r>
              <a:rPr lang="en-US" dirty="0"/>
              <a:t> is testing of the whole product</a:t>
            </a:r>
          </a:p>
          <a:p>
            <a:pPr lvl="1"/>
            <a:r>
              <a:rPr lang="en-US" dirty="0"/>
              <a:t>Both unit testing and integration testing of individual classes and larger components should have been done by now</a:t>
            </a:r>
          </a:p>
          <a:p>
            <a:pPr lvl="1"/>
            <a:r>
              <a:rPr lang="en-US" dirty="0"/>
              <a:t>Testing both functional and non-functional requirements</a:t>
            </a:r>
          </a:p>
          <a:p>
            <a:r>
              <a:rPr lang="en-US" dirty="0"/>
              <a:t>System testing is necessary because:</a:t>
            </a:r>
          </a:p>
          <a:p>
            <a:pPr lvl="1"/>
            <a:r>
              <a:rPr lang="en-US" dirty="0"/>
              <a:t>There could still be faults in the components</a:t>
            </a:r>
          </a:p>
          <a:p>
            <a:pPr lvl="1"/>
            <a:r>
              <a:rPr lang="en-US" dirty="0"/>
              <a:t>Some things can't be fully tested without all the pieces together</a:t>
            </a:r>
          </a:p>
          <a:p>
            <a:r>
              <a:rPr lang="en-US" b="1" dirty="0"/>
              <a:t>Alpha testing</a:t>
            </a:r>
            <a:r>
              <a:rPr lang="en-US" dirty="0"/>
              <a:t> is the first stage of system testing</a:t>
            </a:r>
          </a:p>
          <a:p>
            <a:pPr lvl="1"/>
            <a:r>
              <a:rPr lang="en-US" dirty="0"/>
              <a:t>Developers test behavior similar to what real users would do</a:t>
            </a:r>
          </a:p>
          <a:p>
            <a:r>
              <a:rPr lang="en-US" b="1" dirty="0"/>
              <a:t>Beta testing</a:t>
            </a:r>
            <a:r>
              <a:rPr lang="en-US" dirty="0"/>
              <a:t> has real users testing the product</a:t>
            </a:r>
          </a:p>
        </p:txBody>
      </p:sp>
    </p:spTree>
    <p:extLst>
      <p:ext uri="{BB962C8B-B14F-4D97-AF65-F5344CB8AC3E}">
        <p14:creationId xmlns:p14="http://schemas.microsoft.com/office/powerpoint/2010/main" val="97552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435C4-B0AE-4CD6-96E1-8010D35EF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Differences between system and sub-system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F526F-F967-45D8-9173-23AB94363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Unit tests (and some integration tests) are done by developers on their own code, but system tests can involve code written by different people and teams</a:t>
            </a:r>
          </a:p>
          <a:p>
            <a:pPr lvl="1"/>
            <a:r>
              <a:rPr lang="en-US" dirty="0"/>
              <a:t>Maybe there are misunderstandings between the teams of the format of input and output</a:t>
            </a:r>
          </a:p>
          <a:p>
            <a:r>
              <a:rPr lang="en-US" dirty="0"/>
              <a:t>Sub-system testing can use clear-box and black-box testing, but system testing typically uses only black-box</a:t>
            </a:r>
          </a:p>
          <a:p>
            <a:pPr lvl="1"/>
            <a:r>
              <a:rPr lang="en-US" dirty="0"/>
              <a:t>Testers might only know the requirements, not the implementation</a:t>
            </a:r>
          </a:p>
          <a:p>
            <a:r>
              <a:rPr lang="en-US" dirty="0"/>
              <a:t>One system test might test the system in several different states while sub-system tests tend to be more narrow</a:t>
            </a:r>
          </a:p>
          <a:p>
            <a:r>
              <a:rPr lang="en-US" dirty="0"/>
              <a:t>System testing is focused on user interaction, so the nature of the product (e.g., web vs. desktop application) matters less</a:t>
            </a:r>
          </a:p>
          <a:p>
            <a:r>
              <a:rPr lang="en-US" dirty="0"/>
              <a:t>Systems testing involves more people and is more likely to involve one team blaming another</a:t>
            </a:r>
          </a:p>
        </p:txBody>
      </p:sp>
    </p:spTree>
    <p:extLst>
      <p:ext uri="{BB962C8B-B14F-4D97-AF65-F5344CB8AC3E}">
        <p14:creationId xmlns:p14="http://schemas.microsoft.com/office/powerpoint/2010/main" val="311299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9686-6544-4ACD-829C-352DC091C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of system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D272A-E7E7-4B4E-9F32-47CAD0E45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349007"/>
          </a:xfrm>
        </p:spPr>
        <p:txBody>
          <a:bodyPr>
            <a:normAutofit fontScale="92500"/>
          </a:bodyPr>
          <a:lstStyle/>
          <a:p>
            <a:r>
              <a:rPr lang="en-US" dirty="0"/>
              <a:t>Alpha testing and the two phases of beta testing are similar, but there are some details that are different, summarized in this table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51030C-04A3-4ADD-BCEF-7DDD55CA9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379624"/>
              </p:ext>
            </p:extLst>
          </p:nvPr>
        </p:nvGraphicFramePr>
        <p:xfrm>
          <a:off x="609600" y="3047998"/>
          <a:ext cx="10972799" cy="3352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0534">
                  <a:extLst>
                    <a:ext uri="{9D8B030D-6E8A-4147-A177-3AD203B41FA5}">
                      <a16:colId xmlns:a16="http://schemas.microsoft.com/office/drawing/2014/main" val="529178022"/>
                    </a:ext>
                  </a:extLst>
                </a:gridCol>
                <a:gridCol w="4146808">
                  <a:extLst>
                    <a:ext uri="{9D8B030D-6E8A-4147-A177-3AD203B41FA5}">
                      <a16:colId xmlns:a16="http://schemas.microsoft.com/office/drawing/2014/main" val="3544396628"/>
                    </a:ext>
                  </a:extLst>
                </a:gridCol>
                <a:gridCol w="2442637">
                  <a:extLst>
                    <a:ext uri="{9D8B030D-6E8A-4147-A177-3AD203B41FA5}">
                      <a16:colId xmlns:a16="http://schemas.microsoft.com/office/drawing/2014/main" val="2060621725"/>
                    </a:ext>
                  </a:extLst>
                </a:gridCol>
                <a:gridCol w="2422820">
                  <a:extLst>
                    <a:ext uri="{9D8B030D-6E8A-4147-A177-3AD203B41FA5}">
                      <a16:colId xmlns:a16="http://schemas.microsoft.com/office/drawing/2014/main" val="1083537139"/>
                    </a:ext>
                  </a:extLst>
                </a:gridCol>
              </a:tblGrid>
              <a:tr h="553673"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Alpha Testing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Beta Testing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000071"/>
                  </a:ext>
                </a:extLst>
              </a:tr>
              <a:tr h="553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Acceptance Testing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Installation Testing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988415"/>
                  </a:ext>
                </a:extLst>
              </a:tr>
              <a:tr h="561364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Personnel</a:t>
                      </a:r>
                    </a:p>
                  </a:txBody>
                  <a:tcPr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Testers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Users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Users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54488103"/>
                  </a:ext>
                </a:extLst>
              </a:tr>
              <a:tr h="561364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Environment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Controlled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Controlled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Uncontrolled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405692"/>
                  </a:ext>
                </a:extLst>
              </a:tr>
              <a:tr h="561364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Purpose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Validation (Indirect) and Verification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Validation (Direct)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Verification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2311492"/>
                  </a:ext>
                </a:extLst>
              </a:tr>
              <a:tr h="561364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Recording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Extensive Logging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Limited Logging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Limited Logging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7215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687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06B33-00BE-4407-8167-57B7C915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7A1AD-D076-4E83-89A4-A57E86E40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Alpha testing should validate that the product meets user needs and verify that it does so correctly</a:t>
            </a:r>
          </a:p>
          <a:p>
            <a:r>
              <a:rPr lang="en-US" dirty="0"/>
              <a:t>Validation is usually indirect because it doesn't have real users</a:t>
            </a:r>
          </a:p>
          <a:p>
            <a:pPr lvl="1"/>
            <a:r>
              <a:rPr lang="en-US" dirty="0"/>
              <a:t>The software requirements specification or other documents are used to check user needs</a:t>
            </a:r>
          </a:p>
          <a:p>
            <a:r>
              <a:rPr lang="en-US" dirty="0"/>
              <a:t>Teams independent from the developers are often used for alpha testing</a:t>
            </a:r>
          </a:p>
          <a:p>
            <a:pPr lvl="1"/>
            <a:r>
              <a:rPr lang="en-US" dirty="0"/>
              <a:t>Developers have a bias toward </a:t>
            </a:r>
            <a:r>
              <a:rPr lang="en-US" i="1" dirty="0"/>
              <a:t>not</a:t>
            </a:r>
            <a:r>
              <a:rPr lang="en-US" dirty="0"/>
              <a:t> finding tests at this point</a:t>
            </a:r>
          </a:p>
          <a:p>
            <a:r>
              <a:rPr lang="en-US" dirty="0"/>
              <a:t>Alpha testing happens in a controlled environment that tries to simulate the real environment</a:t>
            </a:r>
          </a:p>
          <a:p>
            <a:pPr lvl="1"/>
            <a:r>
              <a:rPr lang="en-US" dirty="0"/>
              <a:t>Failures can be isolated and recorded</a:t>
            </a:r>
          </a:p>
          <a:p>
            <a:pPr lvl="1"/>
            <a:r>
              <a:rPr lang="en-US" dirty="0"/>
              <a:t>The product might be in a mode that does more logging than normal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9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82322-C637-4640-9AAE-8C4F38649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alpha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1F484-927C-40E3-8C7D-B9C753BBD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alpha testing is based on the requirements listed in the product specification</a:t>
            </a:r>
          </a:p>
          <a:p>
            <a:r>
              <a:rPr lang="en-US" dirty="0"/>
              <a:t>To isolate failures, basic functionality is tested before more complex functionality</a:t>
            </a:r>
          </a:p>
          <a:p>
            <a:r>
              <a:rPr lang="en-US" b="1" dirty="0"/>
              <a:t>Operational profiles</a:t>
            </a:r>
            <a:r>
              <a:rPr lang="en-US" dirty="0"/>
              <a:t> give information about how often different use cases come up and the typical order of use cases</a:t>
            </a:r>
          </a:p>
          <a:p>
            <a:pPr lvl="1"/>
            <a:r>
              <a:rPr lang="en-US" dirty="0"/>
              <a:t>Using these profiles, testers can make tests that simulate typical usage</a:t>
            </a:r>
          </a:p>
        </p:txBody>
      </p:sp>
    </p:spTree>
    <p:extLst>
      <p:ext uri="{BB962C8B-B14F-4D97-AF65-F5344CB8AC3E}">
        <p14:creationId xmlns:p14="http://schemas.microsoft.com/office/powerpoint/2010/main" val="418209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37028-8701-42A0-8019-342F6034A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Non-functional alpha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4B256-3A8D-43B2-91AA-6FCF95C20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Some non-functional requirements are development requirements</a:t>
            </a:r>
          </a:p>
          <a:p>
            <a:pPr lvl="1"/>
            <a:r>
              <a:rPr lang="en-US" dirty="0"/>
              <a:t>Cost of the product</a:t>
            </a:r>
          </a:p>
          <a:p>
            <a:pPr lvl="1"/>
            <a:r>
              <a:rPr lang="en-US" dirty="0"/>
              <a:t>Time the product takes to be made</a:t>
            </a:r>
          </a:p>
          <a:p>
            <a:r>
              <a:rPr lang="en-US" dirty="0"/>
              <a:t>Development requirements generally can't be tested, but there are many kinds of non-functional execution requirements that are testable</a:t>
            </a:r>
          </a:p>
          <a:p>
            <a:r>
              <a:rPr lang="en-US" dirty="0"/>
              <a:t>Common non-functional execution tests:</a:t>
            </a:r>
          </a:p>
          <a:p>
            <a:pPr lvl="1"/>
            <a:r>
              <a:rPr lang="en-US" b="1" dirty="0"/>
              <a:t>Timing tests</a:t>
            </a:r>
            <a:r>
              <a:rPr lang="en-US" dirty="0"/>
              <a:t> time the amount of time needed to perform a function, sometimes using </a:t>
            </a:r>
            <a:r>
              <a:rPr lang="en-US" b="1" dirty="0"/>
              <a:t>benchmarks</a:t>
            </a:r>
            <a:r>
              <a:rPr lang="en-US" dirty="0"/>
              <a:t>, standard timing tests</a:t>
            </a:r>
          </a:p>
          <a:p>
            <a:pPr lvl="1"/>
            <a:r>
              <a:rPr lang="en-US" b="1" dirty="0"/>
              <a:t>Reliability tests</a:t>
            </a:r>
            <a:r>
              <a:rPr lang="en-US" dirty="0"/>
              <a:t> try to determine the probability that a product will fail within a time interval: mean time to failure</a:t>
            </a:r>
          </a:p>
          <a:p>
            <a:pPr lvl="1"/>
            <a:r>
              <a:rPr lang="en-US" b="1" dirty="0"/>
              <a:t>Availability tests</a:t>
            </a:r>
            <a:r>
              <a:rPr lang="en-US" dirty="0"/>
              <a:t> try to determine that probability that a product will be available within a time interval: percent up time</a:t>
            </a:r>
          </a:p>
          <a:p>
            <a:pPr lvl="1"/>
            <a:r>
              <a:rPr lang="en-US" b="1" dirty="0"/>
              <a:t>Stress tests</a:t>
            </a:r>
            <a:r>
              <a:rPr lang="en-US" dirty="0"/>
              <a:t> try to determine </a:t>
            </a:r>
            <a:r>
              <a:rPr lang="en-US" b="1" dirty="0"/>
              <a:t>robustness</a:t>
            </a:r>
            <a:r>
              <a:rPr lang="en-US" dirty="0"/>
              <a:t> (operating under a wide range of conditions) and </a:t>
            </a:r>
            <a:r>
              <a:rPr lang="en-US" b="1" dirty="0"/>
              <a:t>safety</a:t>
            </a:r>
            <a:r>
              <a:rPr lang="en-US" dirty="0"/>
              <a:t> (minimizing the damage from a failure)</a:t>
            </a:r>
          </a:p>
          <a:p>
            <a:pPr lvl="1"/>
            <a:r>
              <a:rPr lang="en-US" b="1" dirty="0"/>
              <a:t>Configuration tests</a:t>
            </a:r>
            <a:r>
              <a:rPr lang="en-US" dirty="0"/>
              <a:t> check the product on different hardware and software platforms</a:t>
            </a:r>
          </a:p>
        </p:txBody>
      </p:sp>
    </p:spTree>
    <p:extLst>
      <p:ext uri="{BB962C8B-B14F-4D97-AF65-F5344CB8AC3E}">
        <p14:creationId xmlns:p14="http://schemas.microsoft.com/office/powerpoint/2010/main" val="322041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8D25B-149C-40F6-8D5F-BDC8F0DCA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interface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4593A-3F71-4BE1-9B81-FCB814E86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Some user interface tests straddle the line between functional and non-functional</a:t>
            </a:r>
          </a:p>
          <a:p>
            <a:r>
              <a:rPr lang="en-US" dirty="0"/>
              <a:t>Tests that check the user interface are called </a:t>
            </a:r>
            <a:r>
              <a:rPr lang="en-US" b="1" dirty="0"/>
              <a:t>usability tests</a:t>
            </a:r>
            <a:r>
              <a:rPr lang="en-US" dirty="0"/>
              <a:t> or </a:t>
            </a:r>
            <a:r>
              <a:rPr lang="en-US" b="1" dirty="0"/>
              <a:t>human factors tests</a:t>
            </a:r>
          </a:p>
          <a:p>
            <a:r>
              <a:rPr lang="en-US" b="1" dirty="0"/>
              <a:t>Internationalization or localization tests</a:t>
            </a:r>
            <a:r>
              <a:rPr lang="en-US" dirty="0"/>
              <a:t> are a kind of usability test that check translations and other cultural information like currencies and the formatting of numbers, times, and dates</a:t>
            </a:r>
          </a:p>
          <a:p>
            <a:r>
              <a:rPr lang="en-US" b="1" dirty="0"/>
              <a:t>Accessibility tests</a:t>
            </a:r>
            <a:r>
              <a:rPr lang="en-US" dirty="0"/>
              <a:t> check whether the user interface works for all people, even with significant disabilities</a:t>
            </a:r>
          </a:p>
          <a:p>
            <a:pPr lvl="1"/>
            <a:r>
              <a:rPr lang="en-US" dirty="0"/>
              <a:t>There are guidelines for the kinds of disabilities that need support (low visual acuity or color blindness)</a:t>
            </a:r>
          </a:p>
          <a:p>
            <a:pPr lvl="1"/>
            <a:r>
              <a:rPr lang="en-US" dirty="0"/>
              <a:t>Testing often involves measuring the time needed to perform tasks</a:t>
            </a:r>
          </a:p>
        </p:txBody>
      </p:sp>
    </p:spTree>
    <p:extLst>
      <p:ext uri="{BB962C8B-B14F-4D97-AF65-F5344CB8AC3E}">
        <p14:creationId xmlns:p14="http://schemas.microsoft.com/office/powerpoint/2010/main" val="282717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62A43-D09F-4439-B92D-818F3D53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Beta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8A727-4630-41A4-BBBB-483B54FD9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Beta testing uses external testers, usually users from the population who will use your product</a:t>
            </a:r>
          </a:p>
          <a:p>
            <a:r>
              <a:rPr lang="en-US" dirty="0"/>
              <a:t>These users have the duty to record and report failures</a:t>
            </a:r>
          </a:p>
          <a:p>
            <a:r>
              <a:rPr lang="en-US" dirty="0"/>
              <a:t>Acceptance testing is a kind of beta testing done by clients to validate that the product meets their needs</a:t>
            </a:r>
          </a:p>
          <a:p>
            <a:pPr lvl="1"/>
            <a:r>
              <a:rPr lang="en-US" dirty="0"/>
              <a:t>Done in a controlled environment, like the one alpha testing was done in</a:t>
            </a:r>
          </a:p>
          <a:p>
            <a:r>
              <a:rPr lang="en-US" dirty="0"/>
              <a:t>Installation testing is a kind of beta testing using real users in uncontrolled environments</a:t>
            </a:r>
          </a:p>
          <a:p>
            <a:pPr lvl="1"/>
            <a:r>
              <a:rPr lang="en-US" dirty="0"/>
              <a:t>Instead of validation, the goal is to verify that the product works properly in a (more) real environment</a:t>
            </a:r>
          </a:p>
          <a:p>
            <a:pPr lvl="1"/>
            <a:r>
              <a:rPr lang="en-US" dirty="0"/>
              <a:t>Installation testing can be inefficient, since the users often do not give the most detailed feedback</a:t>
            </a:r>
          </a:p>
        </p:txBody>
      </p:sp>
    </p:spTree>
    <p:extLst>
      <p:ext uri="{BB962C8B-B14F-4D97-AF65-F5344CB8AC3E}">
        <p14:creationId xmlns:p14="http://schemas.microsoft.com/office/powerpoint/2010/main" val="162426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5C561-2C45-4DE7-8ED4-A11F64F8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in traditional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B9649-130D-47AB-9D12-9087FEEFD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Testing revolves around the software requirements specification</a:t>
            </a:r>
          </a:p>
          <a:p>
            <a:pPr lvl="1"/>
            <a:r>
              <a:rPr lang="en-US" dirty="0"/>
              <a:t>Some requirements will be tested with unit tests</a:t>
            </a:r>
          </a:p>
          <a:p>
            <a:pPr lvl="1"/>
            <a:r>
              <a:rPr lang="en-US" dirty="0"/>
              <a:t>Others will be tested with system tests</a:t>
            </a:r>
          </a:p>
          <a:p>
            <a:pPr lvl="1"/>
            <a:r>
              <a:rPr lang="en-US" dirty="0"/>
              <a:t>Very few requirements are tested with integration tests</a:t>
            </a:r>
          </a:p>
          <a:p>
            <a:r>
              <a:rPr lang="en-US" dirty="0"/>
              <a:t>Unit testing starts early in the implementation phase</a:t>
            </a:r>
          </a:p>
          <a:p>
            <a:pPr lvl="1"/>
            <a:r>
              <a:rPr lang="en-US" dirty="0"/>
              <a:t>It needs to be good, since other testing doesn't happen until much later</a:t>
            </a:r>
          </a:p>
          <a:p>
            <a:r>
              <a:rPr lang="en-US" dirty="0"/>
              <a:t>Since integration testing happens much later, placeholders for methods that will be needed in the future, called </a:t>
            </a:r>
            <a:r>
              <a:rPr lang="en-US" b="1" dirty="0"/>
              <a:t>stubs</a:t>
            </a:r>
            <a:r>
              <a:rPr lang="en-US" dirty="0"/>
              <a:t>, are common</a:t>
            </a:r>
          </a:p>
          <a:p>
            <a:r>
              <a:rPr lang="en-US" dirty="0"/>
              <a:t>Alpha testing can't start until the end of the traditional process</a:t>
            </a:r>
          </a:p>
          <a:p>
            <a:pPr lvl="1"/>
            <a:r>
              <a:rPr lang="en-US" dirty="0"/>
              <a:t>There isn't a working product until then</a:t>
            </a:r>
          </a:p>
        </p:txBody>
      </p:sp>
    </p:spTree>
    <p:extLst>
      <p:ext uri="{BB962C8B-B14F-4D97-AF65-F5344CB8AC3E}">
        <p14:creationId xmlns:p14="http://schemas.microsoft.com/office/powerpoint/2010/main" val="82011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C0596-072D-4D99-A93E-A623060DD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56CDB-24CE-4238-B7A5-300144809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traditional processes, a </a:t>
            </a:r>
            <a:r>
              <a:rPr lang="en-US" b="1" dirty="0"/>
              <a:t>test plan</a:t>
            </a:r>
            <a:r>
              <a:rPr lang="en-US" dirty="0"/>
              <a:t> is used to map out system testing</a:t>
            </a:r>
          </a:p>
          <a:p>
            <a:r>
              <a:rPr lang="en-US" dirty="0"/>
              <a:t>Test plans include:</a:t>
            </a:r>
          </a:p>
          <a:p>
            <a:pPr lvl="1"/>
            <a:r>
              <a:rPr lang="en-US" dirty="0"/>
              <a:t>Business and technical objectives of the test suite</a:t>
            </a:r>
          </a:p>
          <a:p>
            <a:pPr lvl="1"/>
            <a:r>
              <a:rPr lang="en-US" dirty="0"/>
              <a:t>Test cases</a:t>
            </a:r>
          </a:p>
          <a:p>
            <a:pPr lvl="1"/>
            <a:r>
              <a:rPr lang="en-US" dirty="0"/>
              <a:t>Review process and acceptance criteria</a:t>
            </a:r>
          </a:p>
          <a:p>
            <a:pPr lvl="1"/>
            <a:r>
              <a:rPr lang="en-US" dirty="0"/>
              <a:t>Estimate of the size of the testing effort</a:t>
            </a:r>
          </a:p>
          <a:p>
            <a:pPr lvl="1"/>
            <a:r>
              <a:rPr lang="en-US" dirty="0"/>
              <a:t>Schedule for the testing effort</a:t>
            </a:r>
          </a:p>
        </p:txBody>
      </p:sp>
    </p:spTree>
    <p:extLst>
      <p:ext uri="{BB962C8B-B14F-4D97-AF65-F5344CB8AC3E}">
        <p14:creationId xmlns:p14="http://schemas.microsoft.com/office/powerpoint/2010/main" val="354613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760A-F858-4C74-B841-6277D8934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in agile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FE988-D52D-4FC4-979F-65125D019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Scrum (like other agile processes) doesn't have a formal requirements specification</a:t>
            </a:r>
          </a:p>
          <a:p>
            <a:r>
              <a:rPr lang="en-US" dirty="0"/>
              <a:t>Integration testing and alpha testing happen every sprint</a:t>
            </a:r>
          </a:p>
          <a:p>
            <a:r>
              <a:rPr lang="en-US" dirty="0"/>
              <a:t>Developers do unit testing, which is supposed to find implementation failures</a:t>
            </a:r>
          </a:p>
          <a:p>
            <a:r>
              <a:rPr lang="en-US" dirty="0"/>
              <a:t>Integration and system testing are supposed to find design failure</a:t>
            </a:r>
          </a:p>
          <a:p>
            <a:r>
              <a:rPr lang="en-US" dirty="0"/>
              <a:t>Another approach is to tie conditions of satisfaction for each PBI to unit tests</a:t>
            </a:r>
          </a:p>
        </p:txBody>
      </p:sp>
    </p:spTree>
    <p:extLst>
      <p:ext uri="{BB962C8B-B14F-4D97-AF65-F5344CB8AC3E}">
        <p14:creationId xmlns:p14="http://schemas.microsoft.com/office/powerpoint/2010/main" val="136029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53BF8-2F4E-487C-A9E7-C5E3F7A7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agile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66EF8-AB2A-4D86-89F0-0205B0861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agile processes use </a:t>
            </a:r>
            <a:r>
              <a:rPr lang="en-US" b="1" dirty="0"/>
              <a:t>daily build verification tests</a:t>
            </a:r>
          </a:p>
          <a:p>
            <a:pPr lvl="1"/>
            <a:r>
              <a:rPr lang="en-US" dirty="0"/>
              <a:t>The product is automatically built and tested every day</a:t>
            </a:r>
          </a:p>
          <a:p>
            <a:pPr lvl="1"/>
            <a:r>
              <a:rPr lang="en-US" dirty="0"/>
              <a:t>These tests are also called </a:t>
            </a:r>
            <a:r>
              <a:rPr lang="en-US" b="1" dirty="0"/>
              <a:t>smoke tests</a:t>
            </a:r>
          </a:p>
          <a:p>
            <a:pPr lvl="1"/>
            <a:r>
              <a:rPr lang="en-US" dirty="0"/>
              <a:t>These tests require developers to test their own code carefully before committing it or risk breaking the whole daily test</a:t>
            </a:r>
          </a:p>
          <a:p>
            <a:r>
              <a:rPr lang="en-US" dirty="0"/>
              <a:t>Since finished products are coming out all the time, beta testing is only used on some sprints</a:t>
            </a:r>
          </a:p>
          <a:p>
            <a:pPr lvl="1"/>
            <a:r>
              <a:rPr lang="en-US" dirty="0"/>
              <a:t>Sometimes only on fully-featured versions called </a:t>
            </a:r>
            <a:r>
              <a:rPr lang="en-US" b="1" dirty="0"/>
              <a:t>release candidates</a:t>
            </a:r>
          </a:p>
        </p:txBody>
      </p:sp>
    </p:spTree>
    <p:extLst>
      <p:ext uri="{BB962C8B-B14F-4D97-AF65-F5344CB8AC3E}">
        <p14:creationId xmlns:p14="http://schemas.microsoft.com/office/powerpoint/2010/main" val="206087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194B-77ED-4BAB-ACBA-74EECBAD2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execution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C86C9-2383-4BB8-B7DA-CE5718CD0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that does not have  GUI can be tested using tools that are the same or similar to unit testing tools</a:t>
            </a:r>
          </a:p>
          <a:p>
            <a:pPr lvl="1"/>
            <a:r>
              <a:rPr lang="en-US" dirty="0"/>
              <a:t>Sometimes custom test harnesses must be created</a:t>
            </a:r>
          </a:p>
          <a:p>
            <a:r>
              <a:rPr lang="en-US" dirty="0"/>
              <a:t>Software with a GUI is much harder to test</a:t>
            </a:r>
          </a:p>
          <a:p>
            <a:pPr lvl="1"/>
            <a:r>
              <a:rPr lang="en-US" dirty="0"/>
              <a:t>There are tools to record a series of mouse clicks, key presses, and other interactions and play them back</a:t>
            </a:r>
          </a:p>
          <a:p>
            <a:pPr lvl="1"/>
            <a:r>
              <a:rPr lang="en-US" dirty="0"/>
              <a:t>Other tools allow interactions to be described as scripts</a:t>
            </a:r>
          </a:p>
          <a:p>
            <a:pPr lvl="1"/>
            <a:r>
              <a:rPr lang="en-US" dirty="0"/>
              <a:t>Yet other tools record the interactions </a:t>
            </a:r>
            <a:r>
              <a:rPr lang="en-US" i="1" dirty="0"/>
              <a:t>as</a:t>
            </a:r>
            <a:r>
              <a:rPr lang="en-US" dirty="0"/>
              <a:t> scripts</a:t>
            </a:r>
          </a:p>
          <a:p>
            <a:pPr lvl="1"/>
            <a:r>
              <a:rPr lang="en-US" dirty="0"/>
              <a:t>But what happens when you change a button location?</a:t>
            </a:r>
          </a:p>
        </p:txBody>
      </p:sp>
    </p:spTree>
    <p:extLst>
      <p:ext uri="{BB962C8B-B14F-4D97-AF65-F5344CB8AC3E}">
        <p14:creationId xmlns:p14="http://schemas.microsoft.com/office/powerpoint/2010/main" val="40609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B1F14-4ACA-4D0D-A48E-6961DEDC0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recording and reporting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3F53A-EAAD-440F-8E75-E44A7DAD2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Tools called </a:t>
            </a:r>
            <a:r>
              <a:rPr lang="en-US" b="1" dirty="0"/>
              <a:t>bug tracking systems</a:t>
            </a:r>
            <a:r>
              <a:rPr lang="en-US" dirty="0"/>
              <a:t> allow testers to record, track, and report test results</a:t>
            </a:r>
          </a:p>
          <a:p>
            <a:r>
              <a:rPr lang="en-US" dirty="0"/>
              <a:t>These tools are built into many modern development tools</a:t>
            </a:r>
          </a:p>
          <a:p>
            <a:r>
              <a:rPr lang="en-US" dirty="0"/>
              <a:t>GitHub has an Issues page for each repository</a:t>
            </a:r>
          </a:p>
          <a:p>
            <a:pPr lvl="1"/>
            <a:r>
              <a:rPr lang="en-US" dirty="0"/>
              <a:t>You can open an issue when you find a bug</a:t>
            </a:r>
          </a:p>
          <a:p>
            <a:pPr lvl="1"/>
            <a:r>
              <a:rPr lang="en-US" dirty="0"/>
              <a:t>Someone can close the issue when a commit fixes the bug</a:t>
            </a:r>
          </a:p>
          <a:p>
            <a:r>
              <a:rPr lang="en-US" dirty="0"/>
              <a:t>Sometimes the issues in bug tracking systems are referred to as tickets</a:t>
            </a:r>
          </a:p>
          <a:p>
            <a:pPr lvl="1"/>
            <a:r>
              <a:rPr lang="en-US" dirty="0"/>
              <a:t>A developer or a user (even a member of the public) can open a ticket when a bug is found</a:t>
            </a:r>
          </a:p>
          <a:p>
            <a:pPr lvl="1"/>
            <a:r>
              <a:rPr lang="en-US" dirty="0"/>
              <a:t>The ticket usually allows for discussion of the bug</a:t>
            </a:r>
          </a:p>
          <a:p>
            <a:pPr lvl="1"/>
            <a:r>
              <a:rPr lang="en-US" dirty="0"/>
              <a:t>Sometimes the ticket is assigned to one or more developers to fix</a:t>
            </a:r>
          </a:p>
        </p:txBody>
      </p:sp>
    </p:spTree>
    <p:extLst>
      <p:ext uri="{BB962C8B-B14F-4D97-AF65-F5344CB8AC3E}">
        <p14:creationId xmlns:p14="http://schemas.microsoft.com/office/powerpoint/2010/main" val="229064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3C63A-3212-41A5-A3E5-298BF9C6F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for system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BA3EC-2D3C-4DBF-82E8-F6E53F4A9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design patterns make it easier to do system testing</a:t>
            </a:r>
          </a:p>
          <a:p>
            <a:pPr lvl="1"/>
            <a:r>
              <a:rPr lang="en-US" dirty="0"/>
              <a:t>The Command pattern is used to hold actions, so Command objects can be issued directly instead of waiting for them to be triggered by GUI events</a:t>
            </a:r>
          </a:p>
          <a:p>
            <a:pPr lvl="1"/>
            <a:r>
              <a:rPr lang="en-US" dirty="0"/>
              <a:t>The Observer pattern and the Proxy pattern can also be useful</a:t>
            </a:r>
          </a:p>
          <a:p>
            <a:r>
              <a:rPr lang="en-US" dirty="0"/>
              <a:t>Some libraries have built-in logging support that makes it easier to instrument tests</a:t>
            </a:r>
          </a:p>
          <a:p>
            <a:r>
              <a:rPr lang="en-US" dirty="0"/>
              <a:t>Using exceptions (instead of returning error codes) can also provide flexible ways to build tests</a:t>
            </a:r>
          </a:p>
        </p:txBody>
      </p:sp>
    </p:spTree>
    <p:extLst>
      <p:ext uri="{BB962C8B-B14F-4D97-AF65-F5344CB8AC3E}">
        <p14:creationId xmlns:p14="http://schemas.microsoft.com/office/powerpoint/2010/main" val="368249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Deployment, maintenance, and </a:t>
            </a:r>
            <a:r>
              <a:rPr lang="en-US"/>
              <a:t>support next Monday</a:t>
            </a:r>
            <a:endParaRPr lang="en-US" dirty="0"/>
          </a:p>
          <a:p>
            <a:r>
              <a:rPr lang="en-US" dirty="0"/>
              <a:t>We'll also do review for Exam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Read Chapter 11: Deployment, Maintenance, and Support for next Monday</a:t>
            </a:r>
          </a:p>
          <a:p>
            <a:r>
              <a:rPr lang="en-US"/>
              <a:t>Work </a:t>
            </a:r>
            <a:r>
              <a:rPr lang="en-US" dirty="0"/>
              <a:t>on Project 3</a:t>
            </a:r>
          </a:p>
          <a:p>
            <a:r>
              <a:rPr lang="en-US" b="1" dirty="0"/>
              <a:t>Study for Exam 2</a:t>
            </a:r>
          </a:p>
          <a:p>
            <a:pPr lvl="1"/>
            <a:r>
              <a:rPr lang="en-US" b="1" dirty="0"/>
              <a:t>Next 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8DD21-B69A-4C4E-BD33-192706D1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57297-614D-485A-912E-2586209092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8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88FD7-FECD-4012-A244-EEC2A2C5E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JUnit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063529-A37D-4532-836F-FE97B38243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44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BC784-D958-4937-A730-D5CEA1A5A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JUnit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FDE84-8BA9-4263-AD56-2C3775A45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Imagine you've got a class that stores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good tests for it?</a:t>
            </a:r>
          </a:p>
          <a:p>
            <a:r>
              <a:rPr lang="en-US" dirty="0"/>
              <a:t>Let's write at least four JUnit tests for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5AA41-9494-44B7-B485-8708B3ED14D7}"/>
              </a:ext>
            </a:extLst>
          </p:cNvPr>
          <p:cNvSpPr txBox="1"/>
          <p:nvPr/>
        </p:nvSpPr>
        <p:spPr>
          <a:xfrm>
            <a:off x="624840" y="2209800"/>
            <a:ext cx="10972800" cy="3352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hour;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minute;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Methods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Time(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hour,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minute,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Example: "3:06 pm"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getHour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getMinute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isAm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addMinutes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minutes)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addHours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hours)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87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1883C-35A5-4CFE-A8F0-ED4D5F279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283F8-83A9-4E46-83E4-2148386FDA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7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EFB8B-1150-419A-AFD2-7C75A8FAF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jargon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6B648-5023-489B-ADD5-4F50CCD5E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Debugging has some jargon: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failure</a:t>
            </a:r>
            <a:r>
              <a:rPr lang="en-US" dirty="0"/>
              <a:t> is a deviation between actual behavior and intended behavior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fault</a:t>
            </a:r>
            <a:r>
              <a:rPr lang="en-US" dirty="0"/>
              <a:t> is a defect that can give rise to a failure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trigger</a:t>
            </a:r>
            <a:r>
              <a:rPr lang="en-US" dirty="0"/>
              <a:t> is a condition that causes a fault to result in a failure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symptom</a:t>
            </a:r>
            <a:r>
              <a:rPr lang="en-US" dirty="0"/>
              <a:t> is a characteristic of a failure that can be observed</a:t>
            </a:r>
          </a:p>
          <a:p>
            <a:pPr lvl="1"/>
            <a:r>
              <a:rPr lang="en-US" dirty="0"/>
              <a:t>An </a:t>
            </a:r>
            <a:r>
              <a:rPr lang="en-US" b="1" dirty="0"/>
              <a:t>error</a:t>
            </a:r>
            <a:r>
              <a:rPr lang="en-US" dirty="0"/>
              <a:t> is something a person does (or doesn't do) that gives rise to a fault</a:t>
            </a:r>
          </a:p>
        </p:txBody>
      </p:sp>
    </p:spTree>
    <p:extLst>
      <p:ext uri="{BB962C8B-B14F-4D97-AF65-F5344CB8AC3E}">
        <p14:creationId xmlns:p14="http://schemas.microsoft.com/office/powerpoint/2010/main" val="271979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6F85E-8E0D-41C8-9030-AAAD54E3B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E6542-41BC-452F-8062-D025A3FF2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5192"/>
            <a:ext cx="10972799" cy="142074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Specification: Write a program to read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divide 10 by that value (with integer division) and display the result (or an error message if the input is 0)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32949D-0A0C-4FDD-BE36-A66879B9B1BF}"/>
              </a:ext>
            </a:extLst>
          </p:cNvPr>
          <p:cNvGrpSpPr/>
          <p:nvPr/>
        </p:nvGrpSpPr>
        <p:grpSpPr>
          <a:xfrm>
            <a:off x="748684" y="3198167"/>
            <a:ext cx="4813916" cy="1882408"/>
            <a:chOff x="748684" y="3198167"/>
            <a:chExt cx="4813916" cy="188240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4865D01-67D4-4185-8107-4BBAF3406D31}"/>
                </a:ext>
              </a:extLst>
            </p:cNvPr>
            <p:cNvSpPr txBox="1"/>
            <p:nvPr/>
          </p:nvSpPr>
          <p:spPr>
            <a:xfrm>
              <a:off x="748684" y="3659832"/>
              <a:ext cx="4800601" cy="142074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value =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in.nextInt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();</a:t>
              </a:r>
            </a:p>
            <a:p>
              <a:r>
                <a:rPr lang="en-US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result = 10/value;</a:t>
              </a:r>
            </a:p>
            <a:p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(result);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D20F09B-8913-42EF-B641-E9BC36168D70}"/>
                </a:ext>
              </a:extLst>
            </p:cNvPr>
            <p:cNvSpPr txBox="1"/>
            <p:nvPr/>
          </p:nvSpPr>
          <p:spPr>
            <a:xfrm>
              <a:off x="762000" y="3198167"/>
              <a:ext cx="480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Bad Code 1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30F1F45-942A-4A92-B85F-2FA5D69B5693}"/>
              </a:ext>
            </a:extLst>
          </p:cNvPr>
          <p:cNvGrpSpPr/>
          <p:nvPr/>
        </p:nvGrpSpPr>
        <p:grpSpPr>
          <a:xfrm>
            <a:off x="6629400" y="3200400"/>
            <a:ext cx="4827235" cy="1882408"/>
            <a:chOff x="6629400" y="3200400"/>
            <a:chExt cx="4827235" cy="188240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EDDFF6-FEA8-4238-9AE9-EFA692534069}"/>
                </a:ext>
              </a:extLst>
            </p:cNvPr>
            <p:cNvSpPr txBox="1"/>
            <p:nvPr/>
          </p:nvSpPr>
          <p:spPr>
            <a:xfrm>
              <a:off x="6629400" y="3662065"/>
              <a:ext cx="4827235" cy="142074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value =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in.nextInt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();</a:t>
              </a:r>
            </a:p>
            <a:p>
              <a:r>
                <a:rPr lang="en-US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 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(value != 0) {</a:t>
              </a:r>
            </a:p>
            <a:p>
              <a:pPr lvl="1"/>
              <a:r>
                <a:rPr lang="en-US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result = 10/value;</a:t>
              </a:r>
            </a:p>
            <a:p>
              <a:pPr lvl="1"/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(result);</a:t>
              </a:r>
            </a:p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FC0642F-BE67-4914-8FCB-238448B0D0DF}"/>
                </a:ext>
              </a:extLst>
            </p:cNvPr>
            <p:cNvSpPr txBox="1"/>
            <p:nvPr/>
          </p:nvSpPr>
          <p:spPr>
            <a:xfrm>
              <a:off x="6629402" y="3200400"/>
              <a:ext cx="480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Bad Code 2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5CC4205-2F61-4A0D-848B-9B8D9C507C5D}"/>
              </a:ext>
            </a:extLst>
          </p:cNvPr>
          <p:cNvSpPr txBox="1"/>
          <p:nvPr/>
        </p:nvSpPr>
        <p:spPr>
          <a:xfrm>
            <a:off x="901084" y="5233386"/>
            <a:ext cx="449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Trigger: </a:t>
            </a:r>
            <a:r>
              <a:rPr lang="en-US" sz="2400" dirty="0"/>
              <a:t>	Entering 0</a:t>
            </a:r>
          </a:p>
          <a:p>
            <a:r>
              <a:rPr lang="en-US" sz="2400" b="1" dirty="0"/>
              <a:t>Symptom: </a:t>
            </a:r>
            <a:r>
              <a:rPr lang="en-US" sz="2400" dirty="0"/>
              <a:t>	Crash</a:t>
            </a:r>
          </a:p>
          <a:p>
            <a:r>
              <a:rPr lang="en-US" sz="2400" b="1" dirty="0"/>
              <a:t>Fault: </a:t>
            </a:r>
            <a:r>
              <a:rPr lang="en-US" sz="2400" dirty="0"/>
              <a:t>		Leaving out a check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D105AE-999C-445E-B226-DDF4CCC27D08}"/>
              </a:ext>
            </a:extLst>
          </p:cNvPr>
          <p:cNvSpPr txBox="1"/>
          <p:nvPr/>
        </p:nvSpPr>
        <p:spPr>
          <a:xfrm>
            <a:off x="6795118" y="5233386"/>
            <a:ext cx="449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Trigger: </a:t>
            </a:r>
            <a:r>
              <a:rPr lang="en-US" sz="2400" dirty="0"/>
              <a:t>	Entering 0</a:t>
            </a:r>
          </a:p>
          <a:p>
            <a:r>
              <a:rPr lang="en-US" sz="2400" b="1" dirty="0"/>
              <a:t>Symptom: </a:t>
            </a:r>
            <a:r>
              <a:rPr lang="en-US" sz="2400" dirty="0"/>
              <a:t>	No error message</a:t>
            </a:r>
          </a:p>
          <a:p>
            <a:r>
              <a:rPr lang="en-US" sz="2400" b="1" dirty="0"/>
              <a:t>Fault: </a:t>
            </a:r>
            <a:r>
              <a:rPr lang="en-US" sz="2400" dirty="0"/>
              <a:t>		No output</a:t>
            </a:r>
          </a:p>
        </p:txBody>
      </p:sp>
    </p:spTree>
    <p:extLst>
      <p:ext uri="{BB962C8B-B14F-4D97-AF65-F5344CB8AC3E}">
        <p14:creationId xmlns:p14="http://schemas.microsoft.com/office/powerpoint/2010/main" val="181377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8262</TotalTime>
  <Words>2530</Words>
  <Application>Microsoft Office PowerPoint</Application>
  <PresentationFormat>Widescreen</PresentationFormat>
  <Paragraphs>295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Project 3</vt:lpstr>
      <vt:lpstr>More JUnit</vt:lpstr>
      <vt:lpstr>JUnit practice</vt:lpstr>
      <vt:lpstr>Debugging</vt:lpstr>
      <vt:lpstr>Debugging jargon</vt:lpstr>
      <vt:lpstr>Debugging example</vt:lpstr>
      <vt:lpstr>Debugging</vt:lpstr>
      <vt:lpstr>Debug code</vt:lpstr>
      <vt:lpstr>Debuggers</vt:lpstr>
      <vt:lpstr>Performance optimization and tuning</vt:lpstr>
      <vt:lpstr>Refactoring</vt:lpstr>
      <vt:lpstr>Refactoring</vt:lpstr>
      <vt:lpstr>Common refactoring actions</vt:lpstr>
      <vt:lpstr>Keeping refactoring under control</vt:lpstr>
      <vt:lpstr>Testing and coding</vt:lpstr>
      <vt:lpstr>System Testing</vt:lpstr>
      <vt:lpstr>System testing</vt:lpstr>
      <vt:lpstr>Differences between system and sub-system testing</vt:lpstr>
      <vt:lpstr>Details of system testing</vt:lpstr>
      <vt:lpstr>Alpha testing</vt:lpstr>
      <vt:lpstr>Functional alpha testing</vt:lpstr>
      <vt:lpstr>Non-functional alpha testing</vt:lpstr>
      <vt:lpstr>User interface tests</vt:lpstr>
      <vt:lpstr>Beta testing</vt:lpstr>
      <vt:lpstr>Testing in traditional processes</vt:lpstr>
      <vt:lpstr>Test plan</vt:lpstr>
      <vt:lpstr>Testing in agile processes</vt:lpstr>
      <vt:lpstr>More on agile testing</vt:lpstr>
      <vt:lpstr>Test execution tools</vt:lpstr>
      <vt:lpstr>Test recording and reporting tools</vt:lpstr>
      <vt:lpstr>Preparing for system testing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796</cp:revision>
  <dcterms:created xsi:type="dcterms:W3CDTF">2009-08-24T20:26:10Z</dcterms:created>
  <dcterms:modified xsi:type="dcterms:W3CDTF">2024-10-23T20:06:42Z</dcterms:modified>
</cp:coreProperties>
</file>